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35" r:id="rId1"/>
    <p:sldMasterId id="2147483847" r:id="rId2"/>
    <p:sldMasterId id="2147483859" r:id="rId3"/>
    <p:sldMasterId id="2147483871" r:id="rId4"/>
    <p:sldMasterId id="2147483883" r:id="rId5"/>
    <p:sldMasterId id="2147483895" r:id="rId6"/>
    <p:sldMasterId id="2147483907" r:id="rId7"/>
  </p:sldMasterIdLst>
  <p:notesMasterIdLst>
    <p:notesMasterId r:id="rId16"/>
  </p:notesMasterIdLst>
  <p:handoutMasterIdLst>
    <p:handoutMasterId r:id="rId17"/>
  </p:handoutMasterIdLst>
  <p:sldIdLst>
    <p:sldId id="289" r:id="rId8"/>
    <p:sldId id="290" r:id="rId9"/>
    <p:sldId id="301" r:id="rId10"/>
    <p:sldId id="305" r:id="rId11"/>
    <p:sldId id="306" r:id="rId12"/>
    <p:sldId id="307" r:id="rId13"/>
    <p:sldId id="303" r:id="rId14"/>
    <p:sldId id="274" r:id="rId1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85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983" autoAdjust="0"/>
    <p:restoredTop sz="91415"/>
  </p:normalViewPr>
  <p:slideViewPr>
    <p:cSldViewPr snapToGrid="0" snapToObjects="1">
      <p:cViewPr varScale="1">
        <p:scale>
          <a:sx n="94" d="100"/>
          <a:sy n="94" d="100"/>
        </p:scale>
        <p:origin x="688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tableStyles" Target="tableStyles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10" Type="http://schemas.openxmlformats.org/officeDocument/2006/relationships/slide" Target="slides/slide3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54B44E-40A3-0E46-B16A-9BF1250A248B}" type="datetimeFigureOut">
              <a:rPr lang="en-US" smtClean="0"/>
              <a:t>8/16/18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DF1604-CF25-2840-A4A3-96CDE36049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35781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6AD16C-2DB4-6642-BAD4-9ED973A087A0}" type="datetimeFigureOut">
              <a:rPr lang="en-US" smtClean="0"/>
              <a:t>8/16/18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5BF589-3978-3C45-966B-D7B7A71F2A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84166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5BF589-3978-3C45-966B-D7B7A71F2A0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3816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5BF589-3978-3C45-966B-D7B7A71F2A0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5079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8600"/>
            <a:ext cx="7772400" cy="4571999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8800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800600"/>
            <a:ext cx="6858000" cy="914400"/>
          </a:xfrm>
        </p:spPr>
        <p:txBody>
          <a:bodyPr/>
          <a:lstStyle>
            <a:lvl1pPr marL="0" indent="0" algn="l">
              <a:buNone/>
              <a:defRPr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C6ACCC-9DEE-B649-A00A-62118AB9CA2E}" type="datetime1">
              <a:rPr lang="en-US" smtClean="0"/>
              <a:t>8/16/18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8/16/2018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8996105" y="2895600"/>
            <a:ext cx="147895" cy="3962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8959041" y="0"/>
            <a:ext cx="184958" cy="28956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8923137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6155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7CF15-3EF6-884B-8DF6-6A1958B7ED8F}" type="datetime1">
              <a:rPr lang="en-US" smtClean="0"/>
              <a:t>8/16/18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8/16/2018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3941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C1868-B129-F14E-AF6B-EB5DBDE2D323}" type="datetime1">
              <a:rPr lang="en-US" smtClean="0"/>
              <a:t>8/16/18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8/16/2018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8360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2517" y="3427224"/>
            <a:ext cx="6858000" cy="914400"/>
          </a:xfrm>
        </p:spPr>
        <p:txBody>
          <a:bodyPr/>
          <a:lstStyle>
            <a:lvl1pPr marL="0" indent="0" algn="ctr">
              <a:buNone/>
              <a:defRPr b="0" cap="none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6983A-323B-1F49-96BE-5EBF11945966}" type="datetime1">
              <a:rPr lang="en-US" smtClean="0"/>
              <a:t>8/16/18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0" y="6492875"/>
            <a:ext cx="3945988" cy="282095"/>
          </a:xfrm>
        </p:spPr>
        <p:txBody>
          <a:bodyPr/>
          <a:lstStyle/>
          <a:p>
            <a:r>
              <a:rPr lang="en-US"/>
              <a:t>© 2018, FLL Tutorials, Last Edit 8/16/2018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84242" y="6341733"/>
            <a:ext cx="58831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996106" y="2895600"/>
            <a:ext cx="147895" cy="3962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8959042" y="0"/>
            <a:ext cx="184958" cy="28956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8904666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" name="Picture 2" descr="EV3Lessons.co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0896" y="400415"/>
            <a:ext cx="7741243" cy="2875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itle 1"/>
          <p:cNvSpPr>
            <a:spLocks noGrp="1"/>
          </p:cNvSpPr>
          <p:nvPr>
            <p:ph type="ctrTitle" hasCustomPrompt="1"/>
          </p:nvPr>
        </p:nvSpPr>
        <p:spPr>
          <a:xfrm>
            <a:off x="502903" y="5741850"/>
            <a:ext cx="8117227" cy="602769"/>
          </a:xfrm>
        </p:spPr>
        <p:txBody>
          <a:bodyPr>
            <a:noAutofit/>
          </a:bodyPr>
          <a:lstStyle>
            <a:lvl1pPr>
              <a:defRPr sz="2800"/>
            </a:lvl1pPr>
          </a:lstStyle>
          <a:p>
            <a:pPr algn="ctr"/>
            <a:r>
              <a:rPr lang="en-US" sz="3200" dirty="0"/>
              <a:t>BEGINNER PROGRAMMING LESSON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078568" y="4119917"/>
            <a:ext cx="4965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By Sanjay and Arvind </a:t>
            </a:r>
            <a:r>
              <a:rPr lang="en-US" dirty="0" err="1"/>
              <a:t>Seshan</a:t>
            </a:r>
            <a:endParaRPr lang="en-US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8996105" y="2895600"/>
            <a:ext cx="147895" cy="3962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7" name="Rectangle 16"/>
          <p:cNvSpPr/>
          <p:nvPr userDrawn="1"/>
        </p:nvSpPr>
        <p:spPr>
          <a:xfrm>
            <a:off x="8959041" y="0"/>
            <a:ext cx="184958" cy="28956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8" name="Rectangle 17"/>
          <p:cNvSpPr/>
          <p:nvPr userDrawn="1"/>
        </p:nvSpPr>
        <p:spPr>
          <a:xfrm>
            <a:off x="8923137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6436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245475" cy="1371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8245474" cy="43735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6511CF-A31E-474D-B856-41B5F2A6CAB7}" type="datetime1">
              <a:rPr lang="en-US" smtClean="0"/>
              <a:t>8/16/18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8/16/2018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7383" y="6376457"/>
            <a:ext cx="627256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4246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47800"/>
            <a:ext cx="7772400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28601"/>
            <a:ext cx="7772400" cy="10668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48A77-F547-4945-AB91-176B8D3BC776}" type="datetime1">
              <a:rPr lang="en-US" smtClean="0"/>
              <a:t>8/16/18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© 2018, FLL Tutorials, Last Edit 8/16/2018</a:t>
            </a:r>
          </a:p>
        </p:txBody>
      </p:sp>
    </p:spTree>
    <p:extLst>
      <p:ext uri="{BB962C8B-B14F-4D97-AF65-F5344CB8AC3E}">
        <p14:creationId xmlns:p14="http://schemas.microsoft.com/office/powerpoint/2010/main" val="3494074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245475" cy="1371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74800"/>
            <a:ext cx="387752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86923" y="1574800"/>
            <a:ext cx="3815751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51B03-DF6B-B845-AC95-2EF0C5B796CA}" type="datetime1">
              <a:rPr lang="en-US" smtClean="0"/>
              <a:t>8/16/18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8/16/2018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77026" y="6358106"/>
            <a:ext cx="666974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0153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7632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7632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3208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3208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320BF-5779-E14F-865B-FD91954D99E4}" type="datetime1">
              <a:rPr lang="en-US" smtClean="0"/>
              <a:t>8/16/18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8/16/2018</a:t>
            </a:r>
          </a:p>
        </p:txBody>
      </p:sp>
      <p:sp>
        <p:nvSpPr>
          <p:cNvPr id="10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77026" y="6358106"/>
            <a:ext cx="666974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15437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D4ADD-271F-3446-89E3-822A66D8413F}" type="datetime1">
              <a:rPr lang="en-US" smtClean="0"/>
              <a:t>8/16/18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8/16/2018</a:t>
            </a:r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77026" y="6358106"/>
            <a:ext cx="666974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6902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A044B-49ED-D04B-9F65-BE09135D38EA}" type="datetime1">
              <a:rPr lang="en-US" smtClean="0"/>
              <a:t>8/16/18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8/16/2018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64727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E0522-F09C-664D-848B-A5E3145ADC8E}" type="datetime1">
              <a:rPr lang="en-US" smtClean="0"/>
              <a:t>8/16/18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8/16/2018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555025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245475" cy="1371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8245474" cy="43735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EC28F-E3A3-2B4B-BF05-C09CE32410F5}" type="datetime1">
              <a:rPr lang="en-US" smtClean="0"/>
              <a:t>8/16/18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8/16/2018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81522" y="6269672"/>
            <a:ext cx="642303" cy="365125"/>
          </a:xfr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50329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9000877" cy="484632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715000"/>
            <a:ext cx="8153400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C9638-FB18-8E40-BD3F-0D4AA642983B}" type="datetime1">
              <a:rPr lang="en-US" smtClean="0"/>
              <a:t>8/16/18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8/16/2018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4953000"/>
            <a:ext cx="8153400" cy="762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38320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F29FC0-A91A-7041-BA43-4B1BF39E9C15}" type="datetime1">
              <a:rPr lang="en-US" smtClean="0"/>
              <a:t>8/16/18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8/16/2018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45911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5D41C-A62A-FA49-982D-2664F06912D4}" type="datetime1">
              <a:rPr lang="en-US" smtClean="0"/>
              <a:t>8/16/18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8/16/2018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0765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113D4-5564-5542-A377-EB6A49AE81B3}" type="datetime1">
              <a:rPr lang="en-US" smtClean="0"/>
              <a:t>8/16/18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8/16/2018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8383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6F90B-7B72-1843-825C-EA7A5A695161}" type="datetime1">
              <a:rPr lang="en-US" smtClean="0"/>
              <a:t>8/16/18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8/16/2018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28601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8283C-135E-A547-9D45-9674C4969E79}" type="datetime1">
              <a:rPr lang="en-US" smtClean="0"/>
              <a:t>8/16/18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8/16/2018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01290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BDCF1-ECAC-7E4A-B0BF-6599E72C3AEC}" type="datetime1">
              <a:rPr lang="en-US" smtClean="0"/>
              <a:t>8/16/18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8/16/2018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51152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986AF-4893-CE4C-9EA6-3D750D71600E}" type="datetime1">
              <a:rPr lang="en-US" smtClean="0"/>
              <a:t>8/16/18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8/16/2018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92323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0BB80-FBDA-D240-8F06-AD4917D1EB51}" type="datetime1">
              <a:rPr lang="en-US" smtClean="0"/>
              <a:t>8/16/18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8/16/2018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12521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6AD59-8AD6-8B47-80AA-63DA47E15A8D}" type="datetime1">
              <a:rPr lang="en-US" smtClean="0"/>
              <a:t>8/16/18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8/16/2018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7915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47800"/>
            <a:ext cx="7772400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28601"/>
            <a:ext cx="7772400" cy="10668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CA4F43-17B1-D944-A2C2-63A7FE39C48E}" type="datetime1">
              <a:rPr lang="en-US" smtClean="0"/>
              <a:t>8/16/18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© 2018, FLL Tutorials, Last Edit 8/16/2018</a:t>
            </a:r>
          </a:p>
        </p:txBody>
      </p:sp>
    </p:spTree>
    <p:extLst>
      <p:ext uri="{BB962C8B-B14F-4D97-AF65-F5344CB8AC3E}">
        <p14:creationId xmlns:p14="http://schemas.microsoft.com/office/powerpoint/2010/main" val="80061191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6CB44-50C4-B344-A7D4-C3AEEED1A88B}" type="datetime1">
              <a:rPr lang="en-US" smtClean="0"/>
              <a:t>8/16/18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8/16/2018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44621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21662-A408-9F4B-A780-740765B39358}" type="datetime1">
              <a:rPr lang="en-US" smtClean="0"/>
              <a:t>8/16/18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8/16/2018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49689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37E66-0739-2541-9485-E0EB35144D86}" type="datetime1">
              <a:rPr lang="en-US" smtClean="0"/>
              <a:t>8/16/18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8/16/2018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53332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2954C-3368-0C41-9E5B-3ED77A2CB82B}" type="datetime1">
              <a:rPr lang="en-US" smtClean="0"/>
              <a:t>8/16/18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8/16/2018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59741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8600"/>
            <a:ext cx="7772400" cy="4571999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8800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800600"/>
            <a:ext cx="6858000" cy="914400"/>
          </a:xfrm>
        </p:spPr>
        <p:txBody>
          <a:bodyPr/>
          <a:lstStyle>
            <a:lvl1pPr marL="0" indent="0" algn="l">
              <a:buNone/>
              <a:defRPr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E302F-D44C-BE44-855A-F28E54A18D41}" type="datetime1">
              <a:rPr lang="en-US" smtClean="0"/>
              <a:t>8/16/18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8/16/2018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996105" y="2895600"/>
            <a:ext cx="147895" cy="3962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8959041" y="0"/>
            <a:ext cx="184958" cy="28956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8923137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8996105" y="2895600"/>
            <a:ext cx="147895" cy="3962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8959041" y="0"/>
            <a:ext cx="184958" cy="28956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5" name="Rectangle 14"/>
          <p:cNvSpPr/>
          <p:nvPr userDrawn="1"/>
        </p:nvSpPr>
        <p:spPr>
          <a:xfrm>
            <a:off x="8923137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23246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245475" cy="1371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8245474" cy="43735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6943C0-8DF3-1140-BB54-2B461ADA3486}" type="datetime1">
              <a:rPr lang="en-US" smtClean="0"/>
              <a:t>8/16/18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8/16/2018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81522" y="6269672"/>
            <a:ext cx="642303" cy="365125"/>
          </a:xfr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44281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47800"/>
            <a:ext cx="7772400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28601"/>
            <a:ext cx="7772400" cy="10668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FAB0C8-4983-3E40-9F1E-A5955CAD20F9}" type="datetime1">
              <a:rPr lang="en-US" smtClean="0"/>
              <a:t>8/16/18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© 2018, FLL Tutorials, Last Edit 8/16/2018</a:t>
            </a:r>
          </a:p>
        </p:txBody>
      </p:sp>
    </p:spTree>
    <p:extLst>
      <p:ext uri="{BB962C8B-B14F-4D97-AF65-F5344CB8AC3E}">
        <p14:creationId xmlns:p14="http://schemas.microsoft.com/office/powerpoint/2010/main" val="43551885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245475" cy="1371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74800"/>
            <a:ext cx="387752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86923" y="1574800"/>
            <a:ext cx="3815751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BD3F89-22B9-E740-85D8-1C51DB659319}" type="datetime1">
              <a:rPr lang="en-US" smtClean="0"/>
              <a:t>8/16/18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8/16/2018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09339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7632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7632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3208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3208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2C996-1E50-174E-9BE2-75C933DD125D}" type="datetime1">
              <a:rPr lang="en-US" smtClean="0"/>
              <a:t>8/16/18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8/16/2018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72205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5A937-E28E-C540-A5D1-9A572BF7ADDC}" type="datetime1">
              <a:rPr lang="en-US" smtClean="0"/>
              <a:t>8/16/18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8/16/2018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0024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245475" cy="1371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74800"/>
            <a:ext cx="387752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86923" y="1574800"/>
            <a:ext cx="3815751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95308-48B0-434D-98D2-FC5D19379504}" type="datetime1">
              <a:rPr lang="en-US" smtClean="0"/>
              <a:t>8/16/18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8/16/2018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62174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8A47C-2D91-8B41-AE95-534A547D7F42}" type="datetime1">
              <a:rPr lang="en-US" smtClean="0"/>
              <a:t>8/16/18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8/16/2018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77326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8B7AC9-D86D-9940-9214-3C9AFBE8FD26}" type="datetime1">
              <a:rPr lang="en-US" smtClean="0"/>
              <a:t>8/16/18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8/16/2018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012541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9000877" cy="484632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715000"/>
            <a:ext cx="8153400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993D5-2E6B-D145-9A31-7490244086A0}" type="datetime1">
              <a:rPr lang="en-US" smtClean="0"/>
              <a:t>8/16/18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8/16/2018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4953000"/>
            <a:ext cx="8153400" cy="762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64012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DA96F-CA09-744B-9C0C-EF6F25F76A65}" type="datetime1">
              <a:rPr lang="en-US" smtClean="0"/>
              <a:t>8/16/18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8/16/2018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41143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04831-486F-364A-8ED3-EF615222A91B}" type="datetime1">
              <a:rPr lang="en-US" smtClean="0"/>
              <a:t>8/16/18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8/16/2018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12378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2517" y="3427224"/>
            <a:ext cx="6858000" cy="914400"/>
          </a:xfrm>
        </p:spPr>
        <p:txBody>
          <a:bodyPr/>
          <a:lstStyle>
            <a:lvl1pPr marL="0" indent="0" algn="ctr">
              <a:buNone/>
              <a:defRPr b="0" cap="none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23360-05DB-1945-9D2C-1D77C3C191B6}" type="datetime1">
              <a:rPr lang="en-US" smtClean="0"/>
              <a:t>8/16/18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0" y="6492875"/>
            <a:ext cx="3945988" cy="282095"/>
          </a:xfrm>
        </p:spPr>
        <p:txBody>
          <a:bodyPr/>
          <a:lstStyle/>
          <a:p>
            <a:r>
              <a:rPr lang="en-US"/>
              <a:t>© 2018, FLL Tutorials, Last Edit 8/16/2018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84242" y="6341733"/>
            <a:ext cx="58831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996106" y="2895600"/>
            <a:ext cx="147895" cy="3962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8959042" y="0"/>
            <a:ext cx="184958" cy="28956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8904666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Title 1"/>
          <p:cNvSpPr>
            <a:spLocks noGrp="1"/>
          </p:cNvSpPr>
          <p:nvPr>
            <p:ph type="ctrTitle" hasCustomPrompt="1"/>
          </p:nvPr>
        </p:nvSpPr>
        <p:spPr>
          <a:xfrm>
            <a:off x="502903" y="5741850"/>
            <a:ext cx="8117227" cy="602769"/>
          </a:xfrm>
        </p:spPr>
        <p:txBody>
          <a:bodyPr>
            <a:noAutofit/>
          </a:bodyPr>
          <a:lstStyle>
            <a:lvl1pPr>
              <a:defRPr sz="2800"/>
            </a:lvl1pPr>
          </a:lstStyle>
          <a:p>
            <a:pPr algn="ctr"/>
            <a:r>
              <a:rPr lang="en-US" sz="3200" dirty="0"/>
              <a:t>BEGINNER PROGRAMMING LESSON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078568" y="4119917"/>
            <a:ext cx="4965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By Sanjay and Arvind </a:t>
            </a:r>
            <a:r>
              <a:rPr lang="en-US" dirty="0" err="1"/>
              <a:t>Seshan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8996105" y="2895600"/>
            <a:ext cx="147895" cy="3962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8959041" y="0"/>
            <a:ext cx="184958" cy="28956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8923137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3006" y="2895600"/>
            <a:ext cx="147895" cy="39624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3520" y="0"/>
            <a:ext cx="184958" cy="28956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54770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pic>
        <p:nvPicPr>
          <p:cNvPr id="22" name="Picture 21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A3F2940E-D6B0-4889-82D3-031E7DE99E6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8625" y="88749"/>
            <a:ext cx="8277216" cy="3038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52085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245475" cy="1371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8245474" cy="43735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75286C-0336-3940-AF85-39BE32AB45DB}" type="datetime1">
              <a:rPr lang="en-US" smtClean="0"/>
              <a:t>8/16/18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8/16/2018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7383" y="6376457"/>
            <a:ext cx="627256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743287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47800"/>
            <a:ext cx="7772400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28601"/>
            <a:ext cx="7772400" cy="10668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75A3A-2AB8-6144-8731-84D1E8B9FD81}" type="datetime1">
              <a:rPr lang="en-US" smtClean="0"/>
              <a:t>8/16/18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© 2018, FLL Tutorials, Last Edit 8/16/2018</a:t>
            </a:r>
          </a:p>
        </p:txBody>
      </p:sp>
    </p:spTree>
    <p:extLst>
      <p:ext uri="{BB962C8B-B14F-4D97-AF65-F5344CB8AC3E}">
        <p14:creationId xmlns:p14="http://schemas.microsoft.com/office/powerpoint/2010/main" val="127229131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245475" cy="1371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74800"/>
            <a:ext cx="387752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86923" y="1574800"/>
            <a:ext cx="3815751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BFC19-7D37-A246-A8FB-A7C1B099CEA8}" type="datetime1">
              <a:rPr lang="en-US" smtClean="0"/>
              <a:t>8/16/18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8/16/2018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77026" y="6358106"/>
            <a:ext cx="666974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39079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7632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7632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3208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3208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D92F0-405D-DF4E-BFF3-7D95F3F6E784}" type="datetime1">
              <a:rPr lang="en-US" smtClean="0"/>
              <a:t>8/16/18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8/16/2018</a:t>
            </a:r>
          </a:p>
        </p:txBody>
      </p:sp>
      <p:sp>
        <p:nvSpPr>
          <p:cNvPr id="10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77026" y="6358106"/>
            <a:ext cx="666974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5029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7632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7632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3208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3208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960D13-32D5-1344-BBE9-FE4736C2359E}" type="datetime1">
              <a:rPr lang="en-US" smtClean="0"/>
              <a:t>8/16/18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8/16/2018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86067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0113C-8D1F-1C48-A421-C97BB42DC553}" type="datetime1">
              <a:rPr lang="en-US" smtClean="0"/>
              <a:t>8/16/18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8/16/2018</a:t>
            </a:r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77026" y="6358106"/>
            <a:ext cx="666974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85570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90C291-45B9-8F4F-AEE8-129CB72C1348}" type="datetime1">
              <a:rPr lang="en-US" smtClean="0"/>
              <a:t>8/16/18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8/16/2018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09931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64A741-5F5E-514C-9EBF-3A6C71D33148}" type="datetime1">
              <a:rPr lang="en-US" smtClean="0"/>
              <a:t>8/16/18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8/16/2018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29322708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9000877" cy="484632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715000"/>
            <a:ext cx="8153400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3F679-32CF-344C-B2DA-F48349D460E8}" type="datetime1">
              <a:rPr lang="en-US" smtClean="0"/>
              <a:t>8/16/18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8/16/2018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4953000"/>
            <a:ext cx="8153400" cy="762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47170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014A7-0456-3F43-9BBA-EDFC99995A51}" type="datetime1">
              <a:rPr lang="en-US" smtClean="0"/>
              <a:t>8/16/18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8/16/2018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78915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77B75-5F57-314C-BD1B-2204A2125397}" type="datetime1">
              <a:rPr lang="en-US" smtClean="0"/>
              <a:t>8/16/18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8/16/2018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93009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D756D5-B2E1-1348-A5FD-0E6F58F602D9}" type="datetime1">
              <a:rPr lang="en-US" smtClean="0"/>
              <a:t>8/16/18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8/16/2018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312596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DB688-CDED-FC43-85DB-AC851900489F}" type="datetime1">
              <a:rPr lang="en-US" smtClean="0"/>
              <a:t>8/16/18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8/16/2018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345920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52D66-FC70-F449-895A-587C923EC8ED}" type="datetime1">
              <a:rPr lang="en-US" smtClean="0"/>
              <a:t>8/16/18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8/16/2018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934723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500EC-FC89-C04F-A7C9-DBA9CA773632}" type="datetime1">
              <a:rPr lang="en-US" smtClean="0"/>
              <a:t>8/16/18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8/16/2018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3591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6D7936-8CAD-6C41-AB13-897546BEA5E2}" type="datetime1">
              <a:rPr lang="en-US" smtClean="0"/>
              <a:t>8/16/18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8/16/2018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54598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01AD0-E2BF-D947-B656-6977461FCD51}" type="datetime1">
              <a:rPr lang="en-US" smtClean="0"/>
              <a:t>8/16/18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8/16/2018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013697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B1080F-D303-2548-8CDB-2B47F65D3C74}" type="datetime1">
              <a:rPr lang="en-US" smtClean="0"/>
              <a:t>8/16/18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8/16/2018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995826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CF38D-D8D9-E345-8CFF-7BB7C960B6C7}" type="datetime1">
              <a:rPr lang="en-US" smtClean="0"/>
              <a:t>8/16/18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8/16/2018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951842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AC5CC-9921-464C-8223-56412A360C45}" type="datetime1">
              <a:rPr lang="en-US" smtClean="0"/>
              <a:t>8/16/18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8/16/2018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752434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C38E12-71C0-774F-813E-BDDD2025CE95}" type="datetime1">
              <a:rPr lang="en-US" smtClean="0"/>
              <a:t>8/16/18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8/16/2018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766974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E56AC2-AD29-BE44-B468-434B0B183AFA}" type="datetime1">
              <a:rPr lang="en-US" smtClean="0"/>
              <a:t>8/16/18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8/16/2018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848440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81C5C-CC6E-884D-BBB1-BDB1D53A3484}" type="datetime1">
              <a:rPr lang="en-US" smtClean="0"/>
              <a:t>8/16/18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8/16/2018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0026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8091" y="563880"/>
            <a:ext cx="8240108" cy="568217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81192" y="3936453"/>
            <a:ext cx="7989752" cy="1033133"/>
          </a:xfrm>
          <a:ln>
            <a:noFill/>
          </a:ln>
          <a:effectLst/>
        </p:spPr>
        <p:txBody>
          <a:bodyPr anchor="b">
            <a:normAutofit/>
          </a:bodyPr>
          <a:lstStyle>
            <a:lvl1pPr algn="ctr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2" y="5175772"/>
            <a:ext cx="7989752" cy="590321"/>
          </a:xfrm>
          <a:ln>
            <a:noFill/>
          </a:ln>
        </p:spPr>
        <p:txBody>
          <a:bodyPr anchor="t">
            <a:normAutofit/>
          </a:bodyPr>
          <a:lstStyle>
            <a:lvl1pPr marL="0" indent="0" algn="ctr">
              <a:buNone/>
              <a:defRPr sz="1600" cap="all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59327" y="6392242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1BE0E2C5-D159-AD45-B98E-EDCC67B06A1D}" type="datetime1">
              <a:rPr lang="en-US" smtClean="0"/>
              <a:t>8/16/18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6387916"/>
            <a:ext cx="4870585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© 2018, FLL Tutorials, Last Edit 8/16/2018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00476" y="6392242"/>
            <a:ext cx="77046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4B45051-E032-1249-AC8B-C5EB1B15FB4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5280" y="563880"/>
            <a:ext cx="8488680" cy="2915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253456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8092" y="599725"/>
            <a:ext cx="8238707" cy="81810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687475"/>
            <a:ext cx="7989752" cy="5967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091" y="1505583"/>
            <a:ext cx="8238707" cy="4353215"/>
          </a:xfrm>
        </p:spPr>
        <p:txBody>
          <a:bodyPr anchor="t"/>
          <a:lstStyle>
            <a:lvl1pPr>
              <a:defRPr sz="3600"/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5E510904-FE82-B349-843E-834D82D5778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59327" y="6392242"/>
            <a:ext cx="21336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25CA4BB9-524F-5C4A-901C-225AF36A142B}" type="datetime1">
              <a:rPr lang="en-US" smtClean="0"/>
              <a:t>8/16/18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E48965D5-4E22-4D4C-B0D3-4AEC700831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387916"/>
            <a:ext cx="487058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© 2018, FLL Tutorials, Last Edit 8/16/2018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65AB5AFF-5E76-4041-B3D5-669547C07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00476" y="6392242"/>
            <a:ext cx="770468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4DBC7FC8-25FB-FC45-8177-2B991DA6778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6236255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52646" y="5141973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36573"/>
            <a:ext cx="7989751" cy="1504844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3" y="4541417"/>
            <a:ext cx="7989751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52362C45-CC3C-1C41-89EF-9E39AB823873}"/>
              </a:ext>
            </a:extLst>
          </p:cNvPr>
          <p:cNvSpPr txBox="1">
            <a:spLocks/>
          </p:cNvSpPr>
          <p:nvPr/>
        </p:nvSpPr>
        <p:spPr>
          <a:xfrm>
            <a:off x="5559327" y="639224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Last Edit: </a:t>
            </a:r>
            <a:fld id="{B61BEF0D-F0BB-DE4B-95CE-6DB70DBA9567}" type="datetimeFigureOut">
              <a:rPr lang="en-US" smtClean="0"/>
              <a:pPr/>
              <a:t>8/16/18</a:t>
            </a:fld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99E8FBED-B055-2A4A-8E32-9CB6B48C25B3}"/>
              </a:ext>
            </a:extLst>
          </p:cNvPr>
          <p:cNvSpPr txBox="1">
            <a:spLocks/>
          </p:cNvSpPr>
          <p:nvPr/>
        </p:nvSpPr>
        <p:spPr>
          <a:xfrm>
            <a:off x="581192" y="6387916"/>
            <a:ext cx="487058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900" kern="1200" cap="all">
                <a:solidFill>
                  <a:schemeClr val="accent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Copyright 2018, FLL TUTORIALS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AA884034-3EBB-704E-AFCD-9611BBBEBA37}"/>
              </a:ext>
            </a:extLst>
          </p:cNvPr>
          <p:cNvSpPr txBox="1">
            <a:spLocks/>
          </p:cNvSpPr>
          <p:nvPr/>
        </p:nvSpPr>
        <p:spPr>
          <a:xfrm>
            <a:off x="7800476" y="6392242"/>
            <a:ext cx="7704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42200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9AC9F-FD6C-4D41-99D9-677B971B0EE7}" type="datetime1">
              <a:rPr lang="en-US" smtClean="0"/>
              <a:t>8/16/18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8/16/2018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27603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8092" y="599725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2" y="2228002"/>
            <a:ext cx="389952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282" y="2228003"/>
            <a:ext cx="390766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/>
          <a:p>
            <a:fld id="{3866AFBB-5401-A348-AC74-70D20D4E89BF}" type="datetime1">
              <a:rPr lang="en-US" smtClean="0"/>
              <a:t>8/16/18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2018, FLL Tutorials, Last Edit 8/16/2018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63854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ChangeAspect="1"/>
          </p:cNvSpPr>
          <p:nvPr/>
        </p:nvSpPr>
        <p:spPr>
          <a:xfrm>
            <a:off x="448092" y="599725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28003"/>
            <a:ext cx="3593500" cy="576262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2" y="2926051"/>
            <a:ext cx="3899527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69308" y="2228003"/>
            <a:ext cx="3601635" cy="576262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282" y="2926051"/>
            <a:ext cx="3907662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/>
          <a:p>
            <a:fld id="{E6CBDA9A-BF13-8C49-82AE-8A890CEC6087}" type="datetime1">
              <a:rPr lang="en-US" smtClean="0"/>
              <a:t>8/16/18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2018, FLL Tutorials, Last Edit 8/16/2018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313093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ChangeAspect="1"/>
          </p:cNvSpPr>
          <p:nvPr/>
        </p:nvSpPr>
        <p:spPr>
          <a:xfrm>
            <a:off x="448092" y="599725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/>
          <a:p>
            <a:fld id="{DEC1A617-2025-8742-9A1A-2D951B38EACC}" type="datetime1">
              <a:rPr lang="en-US" smtClean="0"/>
              <a:t>8/16/18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2018, FLL Tutorials, Last Edit 8/16/2018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046192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/>
          <a:p>
            <a:fld id="{E4332A51-8C3B-C842-B8AA-2BA20F77E593}" type="datetime1">
              <a:rPr lang="en-US" smtClean="0"/>
              <a:t>8/16/18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2018, FLL Tutorials, Last Edit 8/16/2018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021443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52646" y="5141973"/>
            <a:ext cx="8238707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352" y="5262296"/>
            <a:ext cx="353662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399" y="601200"/>
            <a:ext cx="824040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305617" y="5262295"/>
            <a:ext cx="426532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AE3310C4-42AA-F949-B268-D22344E70D45}" type="datetime1">
              <a:rPr lang="en-US" smtClean="0"/>
              <a:t>8/16/18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© 2018, FLL Tutorials, Last Edit 8/16/2018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147822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4693389"/>
            <a:ext cx="7989752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8093" y="599725"/>
            <a:ext cx="8238706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6"/>
            <a:ext cx="7989752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/>
          <a:p>
            <a:fld id="{6C99D495-A71B-E347-98B1-FEA3BA9B09A1}" type="datetime1">
              <a:rPr lang="en-US" smtClean="0"/>
              <a:t>8/16/18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2018, FLL Tutorials, Last Edit 8/16/2018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78382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8092" y="599725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/>
          <a:p>
            <a:fld id="{C4DA839E-8C46-5742-8312-5DE6A123055B}" type="datetime1">
              <a:rPr lang="en-US" smtClean="0"/>
              <a:t>8/16/18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2018, FLL Tutorials, Last Edit 8/16/2018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118528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6629400" y="599725"/>
            <a:ext cx="2057399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75725"/>
            <a:ext cx="1503123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81192" y="675725"/>
            <a:ext cx="5922209" cy="5183073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745255" y="5956136"/>
            <a:ext cx="947672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260DD79D-E81B-1F45-B25A-361B32B447D6}" type="datetime1">
              <a:rPr lang="en-US" smtClean="0"/>
              <a:t>8/16/18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5922209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2018, FLL Tutorials, Last Edit 8/16/2018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2229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050835-ADD5-1744-A1F9-88B40454F6E2}" type="datetime1">
              <a:rPr lang="en-US" smtClean="0"/>
              <a:t>8/16/18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8/16/2018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39418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9000877" cy="484632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715000"/>
            <a:ext cx="8153400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62F7D-3207-564C-B76D-55E6BAC3B73B}" type="datetime1">
              <a:rPr lang="en-US" smtClean="0"/>
              <a:t>8/16/18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8/16/2018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4953000"/>
            <a:ext cx="8153400" cy="762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9232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.xml"/><Relationship Id="rId3" Type="http://schemas.openxmlformats.org/officeDocument/2006/relationships/slideLayout" Target="../slideLayouts/slideLayout69.xml"/><Relationship Id="rId7" Type="http://schemas.openxmlformats.org/officeDocument/2006/relationships/slideLayout" Target="../slideLayouts/slideLayout73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8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76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245475" cy="13716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8245474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6E277F5F-7FF7-7041-9D07-987A0C9FFBC3}" type="datetime1">
              <a:rPr lang="en-US" smtClean="0"/>
              <a:t>8/16/18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© 2018, FLL Tutorials, Last Edit 8/16/2018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97523" y="6354445"/>
            <a:ext cx="7036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 b="1">
                <a:solidFill>
                  <a:schemeClr val="tx2"/>
                </a:solidFill>
              </a:defRPr>
            </a:lvl1pPr>
          </a:lstStyle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8996106" y="2895600"/>
            <a:ext cx="147895" cy="3962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8959042" y="0"/>
            <a:ext cx="184958" cy="28956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8912380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2608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6" r:id="rId1"/>
    <p:sldLayoutId id="2147483837" r:id="rId2"/>
    <p:sldLayoutId id="2147483838" r:id="rId3"/>
    <p:sldLayoutId id="2147483839" r:id="rId4"/>
    <p:sldLayoutId id="2147483840" r:id="rId5"/>
    <p:sldLayoutId id="2147483841" r:id="rId6"/>
    <p:sldLayoutId id="2147483842" r:id="rId7"/>
    <p:sldLayoutId id="2147483843" r:id="rId8"/>
    <p:sldLayoutId id="2147483844" r:id="rId9"/>
    <p:sldLayoutId id="2147483845" r:id="rId10"/>
    <p:sldLayoutId id="2147483846" r:id="rId11"/>
  </p:sldLayoutIdLst>
  <p:hf sldNum="0" hdr="0" dt="0"/>
  <p:txStyles>
    <p:titleStyle>
      <a:lvl1pPr algn="l" defTabSz="914400" rtl="0" eaLnBrk="1" latinLnBrk="0" hangingPunct="1">
        <a:spcBef>
          <a:spcPct val="0"/>
        </a:spcBef>
        <a:buNone/>
        <a:defRPr sz="3600" kern="1200" cap="all" spc="-6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245475" cy="13716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8245474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72ED1DFA-5094-BB4C-9E1B-8AD168709E5A}" type="datetime1">
              <a:rPr lang="en-US" smtClean="0"/>
              <a:t>8/16/18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© 2018, FLL Tutorials, Last Edit 8/16/2018</a:t>
            </a:r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8477026" y="6358106"/>
            <a:ext cx="666974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8996106" y="2895600"/>
            <a:ext cx="147895" cy="3962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8959042" y="0"/>
            <a:ext cx="184958" cy="28956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8904666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 userDrawn="1"/>
        </p:nvSpPr>
        <p:spPr>
          <a:xfrm>
            <a:off x="8996106" y="2895600"/>
            <a:ext cx="147895" cy="3962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8959042" y="0"/>
            <a:ext cx="184958" cy="28956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5" name="Rectangle 14"/>
          <p:cNvSpPr/>
          <p:nvPr userDrawn="1"/>
        </p:nvSpPr>
        <p:spPr>
          <a:xfrm>
            <a:off x="8912380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6088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8" r:id="rId1"/>
    <p:sldLayoutId id="2147483849" r:id="rId2"/>
    <p:sldLayoutId id="2147483850" r:id="rId3"/>
    <p:sldLayoutId id="2147483851" r:id="rId4"/>
    <p:sldLayoutId id="2147483852" r:id="rId5"/>
    <p:sldLayoutId id="2147483853" r:id="rId6"/>
    <p:sldLayoutId id="2147483854" r:id="rId7"/>
    <p:sldLayoutId id="2147483855" r:id="rId8"/>
    <p:sldLayoutId id="2147483856" r:id="rId9"/>
    <p:sldLayoutId id="2147483857" r:id="rId10"/>
    <p:sldLayoutId id="2147483858" r:id="rId11"/>
  </p:sldLayoutIdLst>
  <p:hf sldNum="0" hdr="0" dt="0"/>
  <p:txStyles>
    <p:titleStyle>
      <a:lvl1pPr algn="l" defTabSz="914400" rtl="0" eaLnBrk="1" latinLnBrk="0" hangingPunct="1">
        <a:spcBef>
          <a:spcPct val="0"/>
        </a:spcBef>
        <a:buNone/>
        <a:defRPr sz="3600" kern="1200" cap="all" spc="-6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C8F2EC-A87A-F342-8096-E83597393810}" type="datetime1">
              <a:rPr lang="en-US" smtClean="0"/>
              <a:t>8/16/18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© 2018, FLL Tutorials, Last Edit 8/16/2018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1617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0" r:id="rId1"/>
    <p:sldLayoutId id="2147483861" r:id="rId2"/>
    <p:sldLayoutId id="2147483862" r:id="rId3"/>
    <p:sldLayoutId id="2147483863" r:id="rId4"/>
    <p:sldLayoutId id="2147483864" r:id="rId5"/>
    <p:sldLayoutId id="2147483865" r:id="rId6"/>
    <p:sldLayoutId id="2147483866" r:id="rId7"/>
    <p:sldLayoutId id="2147483867" r:id="rId8"/>
    <p:sldLayoutId id="2147483868" r:id="rId9"/>
    <p:sldLayoutId id="2147483869" r:id="rId10"/>
    <p:sldLayoutId id="2147483870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245475" cy="13716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8245474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35950D79-B62F-3A41-936C-BDEFDC39B33E}" type="datetime1">
              <a:rPr lang="en-US" smtClean="0"/>
              <a:t>8/16/18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© 2018, FLL Tutorials, Last Edit 8/16/2018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97523" y="6354445"/>
            <a:ext cx="7036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 b="1">
                <a:solidFill>
                  <a:schemeClr val="tx2"/>
                </a:solidFill>
              </a:defRPr>
            </a:lvl1pPr>
          </a:lstStyle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8996106" y="2895600"/>
            <a:ext cx="147895" cy="3962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8959042" y="0"/>
            <a:ext cx="184958" cy="28956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912380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8996106" y="2895600"/>
            <a:ext cx="147895" cy="3962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8959042" y="0"/>
            <a:ext cx="184958" cy="28956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8912380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282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2" r:id="rId1"/>
    <p:sldLayoutId id="2147483873" r:id="rId2"/>
    <p:sldLayoutId id="2147483874" r:id="rId3"/>
    <p:sldLayoutId id="2147483875" r:id="rId4"/>
    <p:sldLayoutId id="2147483876" r:id="rId5"/>
    <p:sldLayoutId id="2147483877" r:id="rId6"/>
    <p:sldLayoutId id="2147483878" r:id="rId7"/>
    <p:sldLayoutId id="2147483879" r:id="rId8"/>
    <p:sldLayoutId id="2147483880" r:id="rId9"/>
    <p:sldLayoutId id="2147483881" r:id="rId10"/>
    <p:sldLayoutId id="2147483882" r:id="rId11"/>
  </p:sldLayoutIdLst>
  <p:hf sldNum="0" hdr="0" dt="0"/>
  <p:txStyles>
    <p:titleStyle>
      <a:lvl1pPr algn="l" defTabSz="914400" rtl="0" eaLnBrk="1" latinLnBrk="0" hangingPunct="1">
        <a:spcBef>
          <a:spcPct val="0"/>
        </a:spcBef>
        <a:buNone/>
        <a:defRPr sz="3600" kern="1200" cap="all" spc="-6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245475" cy="13716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8245474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CCFE6060-9756-C84B-A4F8-0071BE5E5B64}" type="datetime1">
              <a:rPr lang="en-US" smtClean="0"/>
              <a:t>8/16/18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© 2018, FLL Tutorials, Last Edit 8/16/2018</a:t>
            </a:r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8477026" y="6358106"/>
            <a:ext cx="666974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8996105" y="2895600"/>
            <a:ext cx="147895" cy="3962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8959042" y="0"/>
            <a:ext cx="184958" cy="28956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12" name="Rectangle 11"/>
          <p:cNvSpPr/>
          <p:nvPr/>
        </p:nvSpPr>
        <p:spPr>
          <a:xfrm>
            <a:off x="8917192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/>
              <a:t>   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006" y="2895600"/>
            <a:ext cx="147895" cy="39624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3520" y="0"/>
            <a:ext cx="184958" cy="28956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54770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2143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4" r:id="rId1"/>
    <p:sldLayoutId id="2147483885" r:id="rId2"/>
    <p:sldLayoutId id="2147483886" r:id="rId3"/>
    <p:sldLayoutId id="2147483887" r:id="rId4"/>
    <p:sldLayoutId id="2147483888" r:id="rId5"/>
    <p:sldLayoutId id="2147483889" r:id="rId6"/>
    <p:sldLayoutId id="2147483890" r:id="rId7"/>
    <p:sldLayoutId id="2147483891" r:id="rId8"/>
    <p:sldLayoutId id="2147483892" r:id="rId9"/>
    <p:sldLayoutId id="2147483893" r:id="rId10"/>
    <p:sldLayoutId id="2147483894" r:id="rId11"/>
  </p:sldLayoutIdLst>
  <p:hf sldNum="0" hdr="0" dt="0"/>
  <p:txStyles>
    <p:titleStyle>
      <a:lvl1pPr algn="l" defTabSz="914400" rtl="0" eaLnBrk="1" latinLnBrk="0" hangingPunct="1">
        <a:spcBef>
          <a:spcPct val="0"/>
        </a:spcBef>
        <a:buNone/>
        <a:defRPr sz="3600" kern="1200" cap="all" spc="-6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1D13E7-3D4F-C948-9343-ED82217C10BD}" type="datetime1">
              <a:rPr lang="en-US" smtClean="0"/>
              <a:t>8/16/18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© 2018, FLL Tutorials, Last Edit 8/16/2018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9596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6" r:id="rId1"/>
    <p:sldLayoutId id="2147483897" r:id="rId2"/>
    <p:sldLayoutId id="2147483898" r:id="rId3"/>
    <p:sldLayoutId id="2147483899" r:id="rId4"/>
    <p:sldLayoutId id="2147483900" r:id="rId5"/>
    <p:sldLayoutId id="2147483901" r:id="rId6"/>
    <p:sldLayoutId id="2147483902" r:id="rId7"/>
    <p:sldLayoutId id="2147483903" r:id="rId8"/>
    <p:sldLayoutId id="2147483904" r:id="rId9"/>
    <p:sldLayoutId id="2147483905" r:id="rId10"/>
    <p:sldLayoutId id="2147483906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687474"/>
            <a:ext cx="7989752" cy="108332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228003"/>
            <a:ext cx="7989752" cy="3630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8091" y="441325"/>
            <a:ext cx="2719909" cy="10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5976001" y="441325"/>
            <a:ext cx="2710800" cy="10800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3216601" y="441325"/>
            <a:ext cx="2710800" cy="108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0AAE8D72-8133-BD4C-9ABB-B6CCBBAC2C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59327" y="6392242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758A0A98-D0C3-0C4E-809E-DE59B91F1A1D}" type="datetime1">
              <a:rPr lang="en-US" smtClean="0"/>
              <a:t>8/16/18</a:t>
            </a:fld>
            <a:endParaRPr lang="en-US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CAB9BFBD-8489-AA40-9E3F-B3F63A8BD5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1192" y="6387916"/>
            <a:ext cx="4870585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© 2018, FLL Tutorials, Last Edit 8/16/2018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B04709EF-0344-434E-8D31-15D41ADEE4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800476" y="6392242"/>
            <a:ext cx="77046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17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8" r:id="rId1"/>
    <p:sldLayoutId id="2147483909" r:id="rId2"/>
    <p:sldLayoutId id="2147483910" r:id="rId3"/>
    <p:sldLayoutId id="2147483911" r:id="rId4"/>
    <p:sldLayoutId id="2147483912" r:id="rId5"/>
    <p:sldLayoutId id="2147483913" r:id="rId6"/>
    <p:sldLayoutId id="2147483914" r:id="rId7"/>
    <p:sldLayoutId id="2147483915" r:id="rId8"/>
    <p:sldLayoutId id="2147483916" r:id="rId9"/>
    <p:sldLayoutId id="2147483917" r:id="rId10"/>
    <p:sldLayoutId id="2147483918" r:id="rId11"/>
  </p:sldLayoutIdLst>
  <p:hf sldNum="0" hd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6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6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6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v3lessons.com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8.xml"/><Relationship Id="rId6" Type="http://schemas.openxmlformats.org/officeDocument/2006/relationships/image" Target="../media/image10.png"/><Relationship Id="rId5" Type="http://schemas.openxmlformats.org/officeDocument/2006/relationships/hyperlink" Target="http://creativecommons.org/licenses/by-nc-sa/4.0/" TargetMode="External"/><Relationship Id="rId4" Type="http://schemas.openxmlformats.org/officeDocument/2006/relationships/hyperlink" Target="http://www.flltutorials.com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581192" y="4029051"/>
            <a:ext cx="7989752" cy="1033133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Lesson 2: </a:t>
            </a:r>
            <a:br>
              <a:rPr lang="en-US" dirty="0"/>
            </a:br>
            <a:r>
              <a:rPr lang="en-US" dirty="0"/>
              <a:t>Building a robot that </a:t>
            </a:r>
            <a:br>
              <a:rPr lang="en-US" dirty="0"/>
            </a:br>
            <a:r>
              <a:rPr lang="en-US" dirty="0"/>
              <a:t>navigates well</a:t>
            </a:r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Seshan brothers</a:t>
            </a:r>
          </a:p>
        </p:txBody>
      </p:sp>
    </p:spTree>
    <p:extLst>
      <p:ext uri="{BB962C8B-B14F-4D97-AF65-F5344CB8AC3E}">
        <p14:creationId xmlns:p14="http://schemas.microsoft.com/office/powerpoint/2010/main" val="6019535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features do you need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318"/>
            <a:ext cx="8236226" cy="4373563"/>
          </a:xfrm>
        </p:spPr>
        <p:txBody>
          <a:bodyPr>
            <a:norm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000" dirty="0"/>
              <a:t>In the last lesson, we discussed being able to navigate reliably</a:t>
            </a:r>
          </a:p>
          <a:p>
            <a:pPr marL="342900" indent="-342900">
              <a:buFont typeface="Arial" charset="0"/>
              <a:buChar char="•"/>
            </a:pPr>
            <a:endParaRPr lang="en-US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8/16/2018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E7EBEC0-F0DD-8F43-9D2B-827DCD72DA5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10506" y="2934581"/>
            <a:ext cx="5729613" cy="3091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8126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Navigating reliably in FIRST LEGO League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318"/>
            <a:ext cx="8225554" cy="4373563"/>
          </a:xfrm>
        </p:spPr>
        <p:txBody>
          <a:bodyPr>
            <a:normAutofit fontScale="85000" lnSpcReduction="20000"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800" dirty="0"/>
              <a:t>Good navigation will use </a:t>
            </a:r>
            <a:br>
              <a:rPr lang="en-US" sz="2800" dirty="0"/>
            </a:br>
            <a:r>
              <a:rPr lang="en-US" sz="2800" dirty="0"/>
              <a:t>some or all of these </a:t>
            </a:r>
            <a:br>
              <a:rPr lang="en-US" sz="2800" dirty="0"/>
            </a:br>
            <a:r>
              <a:rPr lang="en-US" sz="2800" dirty="0"/>
              <a:t>techniques</a:t>
            </a:r>
          </a:p>
          <a:p>
            <a:pPr marL="666900" lvl="1" indent="-342900">
              <a:buFont typeface="Arial" charset="0"/>
              <a:buChar char="•"/>
            </a:pPr>
            <a:r>
              <a:rPr lang="en-US" sz="2000" dirty="0"/>
              <a:t>Move straight for a distance</a:t>
            </a:r>
          </a:p>
          <a:p>
            <a:pPr marL="666900" lvl="1" indent="-342900">
              <a:buFont typeface="Arial" charset="0"/>
              <a:buChar char="•"/>
            </a:pPr>
            <a:r>
              <a:rPr lang="en-US" sz="2000" dirty="0"/>
              <a:t>Turning robot by degrees</a:t>
            </a:r>
          </a:p>
          <a:p>
            <a:pPr marL="666900" lvl="1" indent="-342900">
              <a:buFont typeface="Arial" charset="0"/>
              <a:buChar char="•"/>
            </a:pPr>
            <a:r>
              <a:rPr lang="en-US" sz="2000" dirty="0"/>
              <a:t>Aligning in base</a:t>
            </a:r>
          </a:p>
          <a:p>
            <a:pPr marL="666900" lvl="1" indent="-342900">
              <a:buFont typeface="Arial" charset="0"/>
              <a:buChar char="•"/>
            </a:pPr>
            <a:r>
              <a:rPr lang="en-US" sz="2000" dirty="0"/>
              <a:t>Wall follow</a:t>
            </a:r>
          </a:p>
          <a:p>
            <a:pPr marL="666900" lvl="1" indent="-342900">
              <a:buFont typeface="Arial" charset="0"/>
              <a:buChar char="•"/>
            </a:pPr>
            <a:r>
              <a:rPr lang="en-US" sz="2000" dirty="0"/>
              <a:t>Aligning on lines</a:t>
            </a:r>
          </a:p>
          <a:p>
            <a:pPr marL="666900" lvl="1" indent="-342900">
              <a:buFont typeface="Arial" charset="0"/>
              <a:buChar char="•"/>
            </a:pPr>
            <a:r>
              <a:rPr lang="en-US" sz="2000" dirty="0"/>
              <a:t>Aligning on walls</a:t>
            </a:r>
          </a:p>
          <a:p>
            <a:pPr marL="666900" lvl="1" indent="-342900">
              <a:buFont typeface="Arial" charset="0"/>
              <a:buChar char="•"/>
            </a:pPr>
            <a:r>
              <a:rPr lang="en-US" sz="2000" dirty="0"/>
              <a:t>Aligning on mission models</a:t>
            </a:r>
          </a:p>
          <a:p>
            <a:pPr marL="666900" lvl="1" indent="-342900">
              <a:buFont typeface="Arial" charset="0"/>
              <a:buChar char="•"/>
            </a:pPr>
            <a:r>
              <a:rPr lang="en-US" sz="2000" dirty="0"/>
              <a:t>Line following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/>
              <a:t>Each of these techniques requires that your robot design to have specific features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8/16/2018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4405FB3-952F-3347-8471-93495F56F61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4368" y="1774306"/>
            <a:ext cx="4192144" cy="2261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4702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B3CAB-FA1E-4545-85B3-129291DAA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Robot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E7EF5D-6432-344A-9188-90FF93D9D9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400" dirty="0"/>
              <a:t>Outer walls</a:t>
            </a:r>
          </a:p>
          <a:p>
            <a:pPr marL="666900" lvl="1" indent="-342900">
              <a:buFont typeface="Arial" charset="0"/>
              <a:buChar char="•"/>
            </a:pPr>
            <a:r>
              <a:rPr lang="en-US" sz="2000" dirty="0"/>
              <a:t>Makes it possible to align on flat surfaces (walls and mission models)</a:t>
            </a:r>
          </a:p>
          <a:p>
            <a:pPr marL="666900" lvl="1" indent="-342900">
              <a:buFont typeface="Arial" charset="0"/>
              <a:buChar char="•"/>
            </a:pPr>
            <a:r>
              <a:rPr lang="en-US" sz="2000" dirty="0"/>
              <a:t>Keeps wheels well supported </a:t>
            </a:r>
            <a:r>
              <a:rPr lang="en-US" sz="2000" dirty="0">
                <a:sym typeface="Wingdings" pitchFamily="2" charset="2"/>
              </a:rPr>
              <a:t> improves accuracy of moving straight and turns</a:t>
            </a:r>
            <a:endParaRPr lang="en-US" sz="2000" dirty="0"/>
          </a:p>
          <a:p>
            <a:pPr marL="342900" indent="-342900">
              <a:buFont typeface="Arial" charset="0"/>
              <a:buChar char="•"/>
            </a:pPr>
            <a:r>
              <a:rPr lang="en-US" sz="2400" dirty="0"/>
              <a:t>Two color sensors that are aligned but separated by some distance</a:t>
            </a:r>
          </a:p>
          <a:p>
            <a:pPr marL="666900" lvl="1" indent="-342900">
              <a:buFont typeface="Arial" charset="0"/>
              <a:buChar char="•"/>
            </a:pPr>
            <a:r>
              <a:rPr lang="en-US" sz="2000" dirty="0"/>
              <a:t>Makes it possible to align on lines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/>
              <a:t>Color sensors that are “in front” of the drive wheels</a:t>
            </a:r>
          </a:p>
          <a:p>
            <a:pPr marL="666900" lvl="1" indent="-342900">
              <a:buFont typeface="Arial" charset="0"/>
              <a:buChar char="•"/>
            </a:pPr>
            <a:r>
              <a:rPr lang="en-US" sz="2000" dirty="0"/>
              <a:t>Makes it possible to line follow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/>
              <a:t>Wall-riding wheels</a:t>
            </a:r>
          </a:p>
          <a:p>
            <a:pPr marL="666900" lvl="1" indent="-342900">
              <a:buFont typeface="Arial" charset="0"/>
              <a:buChar char="•"/>
            </a:pPr>
            <a:r>
              <a:rPr lang="en-US" sz="2000" dirty="0"/>
              <a:t>The quality of the walls in contests can vary greatly (different textures, wood knots, holes, etc.). Wheels improves the ability to wall follow and align on walls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/>
              <a:t>While every team’s robot should be different, most successful designs have the above features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FFB32E-F2A8-C64D-B14C-586792DF67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8/16/2018</a:t>
            </a:r>
          </a:p>
        </p:txBody>
      </p:sp>
    </p:spTree>
    <p:extLst>
      <p:ext uri="{BB962C8B-B14F-4D97-AF65-F5344CB8AC3E}">
        <p14:creationId xmlns:p14="http://schemas.microsoft.com/office/powerpoint/2010/main" val="15556368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30A9B-C7D5-D54A-B05D-315A2575FA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Droidbot</a:t>
            </a:r>
            <a:r>
              <a:rPr lang="en-US" dirty="0"/>
              <a:t> Model 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DDE15D-4C4F-5E4B-B526-01C6E4AB39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This robot has the key features for good navigation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6DE86E-EAD9-E545-A672-3A50B9E5D5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8/16/2018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7BF9B0-5687-5449-A749-443766077D6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30297" y="2455236"/>
            <a:ext cx="3971391" cy="297854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D7A7B58-2151-8E47-93E0-18C9F75C9474}"/>
              </a:ext>
            </a:extLst>
          </p:cNvPr>
          <p:cNvSpPr txBox="1"/>
          <p:nvPr/>
        </p:nvSpPr>
        <p:spPr>
          <a:xfrm>
            <a:off x="6701688" y="3875803"/>
            <a:ext cx="15036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Outer walls that support wheels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AE277D-4AD0-EF44-951F-10B3BBA3C329}"/>
              </a:ext>
            </a:extLst>
          </p:cNvPr>
          <p:cNvSpPr txBox="1"/>
          <p:nvPr/>
        </p:nvSpPr>
        <p:spPr>
          <a:xfrm>
            <a:off x="388417" y="4638928"/>
            <a:ext cx="2341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Wall riding wheels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DE8016-DC38-3D46-A9F2-49A34202BB8A}"/>
              </a:ext>
            </a:extLst>
          </p:cNvPr>
          <p:cNvSpPr txBox="1"/>
          <p:nvPr/>
        </p:nvSpPr>
        <p:spPr>
          <a:xfrm>
            <a:off x="105201" y="3229472"/>
            <a:ext cx="26250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Two well-separated, aligned color sensors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EB5D90-E5AE-A44D-8054-0EED312B2D18}"/>
              </a:ext>
            </a:extLst>
          </p:cNvPr>
          <p:cNvSpPr txBox="1"/>
          <p:nvPr/>
        </p:nvSpPr>
        <p:spPr>
          <a:xfrm>
            <a:off x="4796327" y="5690768"/>
            <a:ext cx="23695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Color sensors well in front of driving wheels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825548C-65CD-7643-A950-F9D1ACBBAB97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730297" y="3552638"/>
            <a:ext cx="866639" cy="18160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1440369-5606-2746-A8A4-B728FA40538A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730297" y="3552638"/>
            <a:ext cx="1615126" cy="84824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2DDE965-AE64-024C-A259-858BA1D8C79B}"/>
              </a:ext>
            </a:extLst>
          </p:cNvPr>
          <p:cNvCxnSpPr>
            <a:cxnSpLocks/>
            <a:stCxn id="6" idx="1"/>
          </p:cNvCxnSpPr>
          <p:nvPr/>
        </p:nvCxnSpPr>
        <p:spPr>
          <a:xfrm flipH="1" flipV="1">
            <a:off x="5900414" y="4245136"/>
            <a:ext cx="801274" cy="92332"/>
          </a:xfrm>
          <a:prstGeom prst="straightConnector1">
            <a:avLst/>
          </a:prstGeom>
          <a:ln w="57150">
            <a:solidFill>
              <a:srgbClr val="FF85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EED685E-D8BE-6046-9553-484CE137D3C1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2730297" y="4823594"/>
            <a:ext cx="1493750" cy="81067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3E3AF6A-90C5-1443-9A89-FE8AF3916A88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2730297" y="4183610"/>
            <a:ext cx="660270" cy="639984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ight Brace 29">
            <a:extLst>
              <a:ext uri="{FF2B5EF4-FFF2-40B4-BE49-F238E27FC236}">
                <a16:creationId xmlns:a16="http://schemas.microsoft.com/office/drawing/2014/main" id="{F9AD53F8-0071-8F45-B192-E55EF4657963}"/>
              </a:ext>
            </a:extLst>
          </p:cNvPr>
          <p:cNvSpPr/>
          <p:nvPr/>
        </p:nvSpPr>
        <p:spPr>
          <a:xfrm rot="4207986">
            <a:off x="5053695" y="4389484"/>
            <a:ext cx="396510" cy="1235721"/>
          </a:xfrm>
          <a:prstGeom prst="rightBrac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A152BC9-7333-9149-BC85-0AB7501585C7}"/>
              </a:ext>
            </a:extLst>
          </p:cNvPr>
          <p:cNvCxnSpPr>
            <a:cxnSpLocks/>
            <a:stCxn id="9" idx="0"/>
            <a:endCxn id="30" idx="1"/>
          </p:cNvCxnSpPr>
          <p:nvPr/>
        </p:nvCxnSpPr>
        <p:spPr>
          <a:xfrm flipH="1" flipV="1">
            <a:off x="5319324" y="5193800"/>
            <a:ext cx="661769" cy="496968"/>
          </a:xfrm>
          <a:prstGeom prst="straightConnector1">
            <a:avLst/>
          </a:prstGeom>
          <a:ln w="57150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CC3FD43D-A509-9549-B873-1E0846CF4C9B}"/>
              </a:ext>
            </a:extLst>
          </p:cNvPr>
          <p:cNvSpPr txBox="1"/>
          <p:nvPr/>
        </p:nvSpPr>
        <p:spPr>
          <a:xfrm>
            <a:off x="6732099" y="2428005"/>
            <a:ext cx="19242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Low center of gravity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D4856C2-7FC0-234D-BE26-B23AA2A5DAF0}"/>
              </a:ext>
            </a:extLst>
          </p:cNvPr>
          <p:cNvSpPr txBox="1"/>
          <p:nvPr/>
        </p:nvSpPr>
        <p:spPr>
          <a:xfrm>
            <a:off x="7306848" y="4871370"/>
            <a:ext cx="156967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Level construction – notice caster is level with drive wheels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D22D45-DCE3-BF4E-A583-968131456DE1}"/>
              </a:ext>
            </a:extLst>
          </p:cNvPr>
          <p:cNvSpPr txBox="1"/>
          <p:nvPr/>
        </p:nvSpPr>
        <p:spPr>
          <a:xfrm>
            <a:off x="332988" y="2428005"/>
            <a:ext cx="21324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** Shielding of color sensors is not needed in practice. See lesson on color sensor placement.</a:t>
            </a:r>
          </a:p>
        </p:txBody>
      </p:sp>
    </p:spTree>
    <p:extLst>
      <p:ext uri="{BB962C8B-B14F-4D97-AF65-F5344CB8AC3E}">
        <p14:creationId xmlns:p14="http://schemas.microsoft.com/office/powerpoint/2010/main" val="18510412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B568A-E7D6-644E-96CB-C29747718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features to consider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23CBCC-5BD0-1347-9113-EDCA5830C6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Quick, inter-changeable attachments that let you complete missions on many sides of the robot</a:t>
            </a:r>
          </a:p>
          <a:p>
            <a:r>
              <a:rPr lang="en-US" sz="2400" dirty="0"/>
              <a:t>Adding the attachment should not cause weight distribution issues on the robot</a:t>
            </a:r>
          </a:p>
          <a:p>
            <a:r>
              <a:rPr lang="en-US" sz="2400" dirty="0"/>
              <a:t>Can be made with minimal parts – </a:t>
            </a:r>
            <a:r>
              <a:rPr lang="en-US" sz="2400" dirty="0" err="1"/>
              <a:t>DroidBot</a:t>
            </a:r>
            <a:r>
              <a:rPr lang="en-US" sz="2400" dirty="0"/>
              <a:t> Model C is made with a single kit plus just 2 additional parts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78E004-6CBF-F848-BF29-032A9F27CA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8/16/2018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83F243-3C87-B94B-AA15-0091F5FCFD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145" y="4179004"/>
            <a:ext cx="2986759" cy="220891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F31660-0424-484A-9517-45BC812E8B6E}"/>
              </a:ext>
            </a:extLst>
          </p:cNvPr>
          <p:cNvSpPr txBox="1"/>
          <p:nvPr/>
        </p:nvSpPr>
        <p:spPr>
          <a:xfrm>
            <a:off x="3461881" y="4369031"/>
            <a:ext cx="126767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Pulley wheels added to motors for easy attachments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EB264F-11E6-7248-A423-F87BC5D55A28}"/>
              </a:ext>
            </a:extLst>
          </p:cNvPr>
          <p:cNvSpPr txBox="1"/>
          <p:nvPr/>
        </p:nvSpPr>
        <p:spPr>
          <a:xfrm>
            <a:off x="7180571" y="4369031"/>
            <a:ext cx="165244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Pulley wheels and pegs on attachment connect quickly to motors on the robot.  This attachment slides into </a:t>
            </a:r>
            <a:r>
              <a:rPr lang="en-US" sz="1400" dirty="0" err="1"/>
              <a:t>DroidBot</a:t>
            </a:r>
            <a:r>
              <a:rPr lang="en-US" sz="1400" dirty="0"/>
              <a:t> Model C.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2095251-7324-6840-9751-5B6C33FE7D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7444" y="4060585"/>
            <a:ext cx="2714381" cy="2432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4893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4BD3B-40A4-FC4A-BC39-616C1A9D0A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</a:t>
            </a:r>
            <a:r>
              <a:rPr lang="en-US" dirty="0" err="1"/>
              <a:t>NExt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6238C2-21FF-634E-BE9F-80A3E9E0E8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092" y="1505583"/>
            <a:ext cx="8122852" cy="4353215"/>
          </a:xfrm>
        </p:spPr>
        <p:txBody>
          <a:bodyPr>
            <a:normAutofit/>
          </a:bodyPr>
          <a:lstStyle/>
          <a:p>
            <a:r>
              <a:rPr lang="en-US" dirty="0"/>
              <a:t>As you build your team’s robot, take these into consideration</a:t>
            </a:r>
          </a:p>
          <a:p>
            <a:r>
              <a:rPr lang="en-US" dirty="0"/>
              <a:t>There are some alternative designs available on FLL Tutorials that you can try and learn from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C9150F-DBF5-7847-99CC-4B800B9984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8/16/2018</a:t>
            </a:r>
          </a:p>
        </p:txBody>
      </p:sp>
    </p:spTree>
    <p:extLst>
      <p:ext uri="{BB962C8B-B14F-4D97-AF65-F5344CB8AC3E}">
        <p14:creationId xmlns:p14="http://schemas.microsoft.com/office/powerpoint/2010/main" val="41703680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Credits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800" dirty="0"/>
              <a:t>This tutorial was created by Sanjay </a:t>
            </a:r>
            <a:r>
              <a:rPr lang="en-US" sz="2800" dirty="0" err="1"/>
              <a:t>Seshan</a:t>
            </a:r>
            <a:r>
              <a:rPr lang="en-US" sz="2800" dirty="0"/>
              <a:t> and Arvind </a:t>
            </a:r>
            <a:r>
              <a:rPr lang="en-US" sz="2800" dirty="0" err="1"/>
              <a:t>Seshan</a:t>
            </a:r>
            <a:endParaRPr lang="en-US" sz="2800" dirty="0"/>
          </a:p>
          <a:p>
            <a:pPr marL="342900" indent="-342900">
              <a:buFont typeface="Arial" charset="0"/>
              <a:buChar char="•"/>
            </a:pPr>
            <a:r>
              <a:rPr lang="en-US" sz="2800" dirty="0"/>
              <a:t>More lessons at </a:t>
            </a:r>
            <a:r>
              <a:rPr lang="en-US" sz="2800" dirty="0">
                <a:hlinkClick r:id="rId3"/>
              </a:rPr>
              <a:t>www.ev3lessons.com</a:t>
            </a:r>
            <a:r>
              <a:rPr lang="en-US" sz="2800" dirty="0"/>
              <a:t> and </a:t>
            </a:r>
            <a:r>
              <a:rPr lang="en-US" sz="2800" dirty="0">
                <a:hlinkClick r:id="rId4"/>
              </a:rPr>
              <a:t>www.flltutorials.com</a:t>
            </a:r>
            <a:endParaRPr lang="en-US" sz="2800" dirty="0"/>
          </a:p>
          <a:p>
            <a:pPr marL="342900" indent="-342900">
              <a:buFont typeface="Arial" charset="0"/>
              <a:buChar char="•"/>
            </a:pPr>
            <a:endParaRPr lang="en-US" sz="2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8/16/2018</a:t>
            </a: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457199" y="5391957"/>
            <a:ext cx="7913347" cy="923330"/>
          </a:xfrm>
          <a:prstGeom prst="rect">
            <a:avLst/>
          </a:prstGeom>
          <a:solidFill>
            <a:srgbClr val="F5F5F5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</a:rPr>
              <a:t>                         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</a:rPr>
              <a:t>This work is licensed under a 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5"/>
              </a:rPr>
              <a:t>Creative Commons Attribution-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5"/>
              </a:rPr>
              <a:t>NonCommercial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5"/>
              </a:rPr>
              <a:t>-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5"/>
              </a:rPr>
              <a:t>ShareAlike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5"/>
              </a:rPr>
              <a:t> 4.0 International License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</a:rPr>
              <a:t>.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rgbClr val="4374B7"/>
              </a:solidFill>
              <a:effectLst/>
              <a:latin typeface="Helvetica Neue"/>
            </a:endParaRPr>
          </a:p>
        </p:txBody>
      </p:sp>
      <p:pic>
        <p:nvPicPr>
          <p:cNvPr id="6" name="Picture 2" descr="Creative Commons License">
            <a:hlinkClick r:id="rId5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12487" y="4160675"/>
            <a:ext cx="2161449" cy="76142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111002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ssential">
  <a:themeElements>
    <a:clrScheme name="Essent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Essentia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sential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beginner">
  <a:themeElements>
    <a:clrScheme name="Essent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Essentia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sential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ginner" id="{AEF29D72-34CC-C448-A679-08550D2D21D1}" vid="{04B54D62-7BE5-DF47-9F85-5B9FEF4E3E09}"/>
    </a:ext>
  </a:extLst>
</a:theme>
</file>

<file path=ppt/theme/theme3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robotdesign">
  <a:themeElements>
    <a:clrScheme name="Essent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Essentia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sential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obotdesign" id="{AAEEB24F-C2B2-234D-BA53-A235E4BCEC08}" vid="{075A3DC6-4613-2647-AB36-C1FCFF28F909}"/>
    </a:ext>
  </a:extLst>
</a:theme>
</file>

<file path=ppt/theme/theme5.xml><?xml version="1.0" encoding="utf-8"?>
<a:theme xmlns:a="http://schemas.openxmlformats.org/drawingml/2006/main" name="1_beginner">
  <a:themeElements>
    <a:clrScheme name="Essent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Essentia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sential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ginner" id="{AEF29D72-34CC-C448-A679-08550D2D21D1}" vid="{04B54D62-7BE5-DF47-9F85-5B9FEF4E3E09}"/>
    </a:ext>
  </a:extLst>
</a:theme>
</file>

<file path=ppt/theme/theme6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ngineeringJournal" id="{97721FB4-21DC-6D4C-AC10-5E4545120761}" vid="{EB585347-F0B4-B74F-BF80-5185492EFC16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15330</TotalTime>
  <Words>415</Words>
  <Application>Microsoft Macintosh PowerPoint</Application>
  <PresentationFormat>On-screen Show (4:3)</PresentationFormat>
  <Paragraphs>57</Paragraphs>
  <Slides>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7</vt:i4>
      </vt:variant>
      <vt:variant>
        <vt:lpstr>Slide Titles</vt:lpstr>
      </vt:variant>
      <vt:variant>
        <vt:i4>8</vt:i4>
      </vt:variant>
    </vt:vector>
  </HeadingPairs>
  <TitlesOfParts>
    <vt:vector size="23" baseType="lpstr">
      <vt:lpstr>Arial</vt:lpstr>
      <vt:lpstr>Arial Black</vt:lpstr>
      <vt:lpstr>Calibri</vt:lpstr>
      <vt:lpstr>Calibri Light</vt:lpstr>
      <vt:lpstr>Gill Sans MT</vt:lpstr>
      <vt:lpstr>Helvetica Neue</vt:lpstr>
      <vt:lpstr>Wingdings</vt:lpstr>
      <vt:lpstr>Wingdings 2</vt:lpstr>
      <vt:lpstr>Essential</vt:lpstr>
      <vt:lpstr>beginner</vt:lpstr>
      <vt:lpstr>Custom Design</vt:lpstr>
      <vt:lpstr>robotdesign</vt:lpstr>
      <vt:lpstr>1_beginner</vt:lpstr>
      <vt:lpstr>1_Custom Design</vt:lpstr>
      <vt:lpstr>Dividend</vt:lpstr>
      <vt:lpstr>Lesson 2:  Building a robot that  navigates well</vt:lpstr>
      <vt:lpstr>What features do you need</vt:lpstr>
      <vt:lpstr>Navigating reliably in FIRST LEGO League</vt:lpstr>
      <vt:lpstr>Key Robot Features</vt:lpstr>
      <vt:lpstr>Droidbot Model C</vt:lpstr>
      <vt:lpstr>Additional features to consider</vt:lpstr>
      <vt:lpstr>What’s NExt</vt:lpstr>
      <vt:lpstr>Credits</vt:lpstr>
    </vt:vector>
  </TitlesOfParts>
  <Company/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Menu System</dc:title>
  <dc:creator>Sanjay Seshan</dc:creator>
  <cp:lastModifiedBy>Sanjay Seshan</cp:lastModifiedBy>
  <cp:revision>217</cp:revision>
  <cp:lastPrinted>2016-08-04T16:20:00Z</cp:lastPrinted>
  <dcterms:created xsi:type="dcterms:W3CDTF">2014-10-28T21:59:38Z</dcterms:created>
  <dcterms:modified xsi:type="dcterms:W3CDTF">2018-08-16T13:54:08Z</dcterms:modified>
</cp:coreProperties>
</file>